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3" r:id="rId7"/>
    <p:sldId id="264"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8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C84189AE-DA70-4E0C-87CB-0C530904418A}" type="datetimeFigureOut">
              <a:rPr lang="en-US" smtClean="0"/>
              <a:t>2/23/2016</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C84189AE-DA70-4E0C-87CB-0C530904418A}" type="datetimeFigureOut">
              <a:rPr lang="en-US" smtClean="0"/>
              <a:t>2/23/2016</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C84189AE-DA70-4E0C-87CB-0C530904418A}" type="datetimeFigureOut">
              <a:rPr lang="en-US" smtClean="0"/>
              <a:t>2/23/2016</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C84189AE-DA70-4E0C-87CB-0C530904418A}" type="datetimeFigureOut">
              <a:rPr lang="en-US" smtClean="0"/>
              <a:t>2/23/2016</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C84189AE-DA70-4E0C-87CB-0C530904418A}" type="datetimeFigureOut">
              <a:rPr lang="en-US" smtClean="0"/>
              <a:t>2/23/2016</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C84189AE-DA70-4E0C-87CB-0C530904418A}" type="datetimeFigureOut">
              <a:rPr lang="en-US" smtClean="0"/>
              <a:t>2/23/2016</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C84189AE-DA70-4E0C-87CB-0C530904418A}" type="datetimeFigureOut">
              <a:rPr lang="en-US" smtClean="0"/>
              <a:t>2/23/2016</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C84189AE-DA70-4E0C-87CB-0C530904418A}" type="datetimeFigureOut">
              <a:rPr lang="en-US" smtClean="0"/>
              <a:t>2/23/2016</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C84189AE-DA70-4E0C-87CB-0C530904418A}" type="datetimeFigureOut">
              <a:rPr lang="en-US" smtClean="0"/>
              <a:t>2/23/2016</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C84189AE-DA70-4E0C-87CB-0C530904418A}" type="datetimeFigureOut">
              <a:rPr lang="en-US" smtClean="0"/>
              <a:t>2/23/2016</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C84189AE-DA70-4E0C-87CB-0C530904418A}" type="datetimeFigureOut">
              <a:rPr lang="en-US" smtClean="0"/>
              <a:t>2/23/2016</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1536950D-48C3-42B5-8FAB-460227A8A2F6}"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C84189AE-DA70-4E0C-87CB-0C530904418A}" type="datetimeFigureOut">
              <a:rPr lang="en-US" smtClean="0"/>
              <a:t>2/23/2016</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1536950D-48C3-42B5-8FAB-460227A8A2F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791675" y="3642773"/>
            <a:ext cx="5985159" cy="1606102"/>
          </a:xfrm>
        </p:spPr>
        <p:txBody>
          <a:bodyPr>
            <a:normAutofit fontScale="90000"/>
          </a:bodyPr>
          <a:lstStyle/>
          <a:p>
            <a:r>
              <a:rPr lang="en-US" dirty="0" smtClean="0">
                <a:solidFill>
                  <a:srgbClr val="FF0000"/>
                </a:solidFill>
              </a:rPr>
              <a:t>LINCOLN HIGH SCHOOL</a:t>
            </a:r>
            <a:endParaRPr lang="en-US" dirty="0">
              <a:solidFill>
                <a:srgbClr val="FF0000"/>
              </a:solidFill>
            </a:endParaRPr>
          </a:p>
        </p:txBody>
      </p:sp>
      <p:sp>
        <p:nvSpPr>
          <p:cNvPr id="3" name="Subtitle 2"/>
          <p:cNvSpPr>
            <a:spLocks noGrp="1"/>
          </p:cNvSpPr>
          <p:nvPr>
            <p:ph type="subTitle" idx="1"/>
          </p:nvPr>
        </p:nvSpPr>
        <p:spPr/>
        <p:txBody>
          <a:bodyPr>
            <a:normAutofit fontScale="92500" lnSpcReduction="20000"/>
          </a:bodyPr>
          <a:lstStyle/>
          <a:p>
            <a:r>
              <a:rPr lang="en-US" dirty="0" smtClean="0"/>
              <a:t>Eighth Grade Guidance Presentation</a:t>
            </a:r>
          </a:p>
          <a:p>
            <a:r>
              <a:rPr lang="en-US" dirty="0" smtClean="0"/>
              <a:t>2016</a:t>
            </a:r>
            <a:endParaRPr lang="en-US" dirty="0"/>
          </a:p>
        </p:txBody>
      </p:sp>
    </p:spTree>
    <p:extLst>
      <p:ext uri="{BB962C8B-B14F-4D97-AF65-F5344CB8AC3E}">
        <p14:creationId xmlns:p14="http://schemas.microsoft.com/office/powerpoint/2010/main" val="32412248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Questions????</a:t>
            </a:r>
            <a:endParaRPr lang="en-US" dirty="0">
              <a:solidFill>
                <a:srgbClr val="C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66417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079711" y="2252522"/>
            <a:ext cx="4818888" cy="1435608"/>
          </a:xfrm>
        </p:spPr>
        <p:txBody>
          <a:bodyPr/>
          <a:lstStyle/>
          <a:p>
            <a:r>
              <a:rPr lang="en-US" dirty="0" smtClean="0">
                <a:solidFill>
                  <a:srgbClr val="FF0000"/>
                </a:solidFill>
              </a:rPr>
              <a:t>Course Selection</a:t>
            </a:r>
            <a:endParaRPr lang="en-US" dirty="0">
              <a:solidFill>
                <a:srgbClr val="FF0000"/>
              </a:solidFill>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900000">
            <a:off x="2014213" y="998538"/>
            <a:ext cx="3004199" cy="3887787"/>
          </a:xfrm>
        </p:spPr>
      </p:pic>
      <p:sp>
        <p:nvSpPr>
          <p:cNvPr id="7" name="Text Placeholder 6"/>
          <p:cNvSpPr>
            <a:spLocks noGrp="1"/>
          </p:cNvSpPr>
          <p:nvPr>
            <p:ph type="body" sz="half" idx="2"/>
          </p:nvPr>
        </p:nvSpPr>
        <p:spPr/>
        <p:txBody>
          <a:bodyPr/>
          <a:lstStyle/>
          <a:p>
            <a:r>
              <a:rPr lang="en-US" dirty="0" smtClean="0"/>
              <a:t>The Program of Studies has  descriptions of the courses offered at Lincoln High School.   </a:t>
            </a:r>
            <a:endParaRPr lang="en-US" dirty="0"/>
          </a:p>
        </p:txBody>
      </p:sp>
    </p:spTree>
    <p:extLst>
      <p:ext uri="{BB962C8B-B14F-4D97-AF65-F5344CB8AC3E}">
        <p14:creationId xmlns:p14="http://schemas.microsoft.com/office/powerpoint/2010/main" val="9229699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Guidance Department</a:t>
            </a:r>
            <a:endParaRPr lang="en-US" dirty="0"/>
          </a:p>
        </p:txBody>
      </p:sp>
      <p:sp>
        <p:nvSpPr>
          <p:cNvPr id="4" name="Content Placeholder 3"/>
          <p:cNvSpPr>
            <a:spLocks noGrp="1"/>
          </p:cNvSpPr>
          <p:nvPr>
            <p:ph idx="1"/>
          </p:nvPr>
        </p:nvSpPr>
        <p:spPr/>
        <p:txBody>
          <a:bodyPr>
            <a:normAutofit fontScale="92500" lnSpcReduction="20000"/>
          </a:bodyPr>
          <a:lstStyle/>
          <a:p>
            <a:pPr marL="0" indent="0">
              <a:buNone/>
            </a:pPr>
            <a:r>
              <a:rPr lang="en-US" sz="3900" b="1" cap="small" dirty="0">
                <a:solidFill>
                  <a:srgbClr val="FF0000"/>
                </a:solidFill>
                <a:effectLst/>
              </a:rPr>
              <a:t>Guidance </a:t>
            </a:r>
            <a:r>
              <a:rPr lang="en-US" sz="3900" b="1" cap="small" dirty="0" smtClean="0">
                <a:solidFill>
                  <a:srgbClr val="FF0000"/>
                </a:solidFill>
                <a:effectLst/>
              </a:rPr>
              <a:t> Department</a:t>
            </a:r>
            <a:endParaRPr lang="en-US" sz="3900" b="1" cap="small" dirty="0">
              <a:solidFill>
                <a:srgbClr val="FF0000"/>
              </a:solidFill>
              <a:effectLst/>
            </a:endParaRPr>
          </a:p>
          <a:p>
            <a:pPr>
              <a:buFont typeface="Wingdings" panose="05000000000000000000" pitchFamily="2" charset="2"/>
              <a:buChar char="§"/>
            </a:pPr>
            <a:r>
              <a:rPr lang="en-US" b="1" dirty="0">
                <a:effectLst/>
              </a:rPr>
              <a:t>Anne-Marie VanNieuwenhuize	</a:t>
            </a:r>
            <a:r>
              <a:rPr lang="en-US" dirty="0">
                <a:effectLst/>
              </a:rPr>
              <a:t/>
            </a:r>
            <a:br>
              <a:rPr lang="en-US" dirty="0">
                <a:effectLst/>
              </a:rPr>
            </a:br>
            <a:r>
              <a:rPr lang="en-US" i="1" dirty="0">
                <a:effectLst/>
              </a:rPr>
              <a:t>Director of </a:t>
            </a:r>
            <a:r>
              <a:rPr lang="en-US" i="1" dirty="0" smtClean="0">
                <a:effectLst/>
              </a:rPr>
              <a:t>Guidance</a:t>
            </a:r>
          </a:p>
          <a:p>
            <a:pPr>
              <a:buFont typeface="Wingdings" panose="05000000000000000000" pitchFamily="2" charset="2"/>
              <a:buChar char="§"/>
            </a:pPr>
            <a:r>
              <a:rPr lang="en-US" b="1" dirty="0" err="1" smtClean="0">
                <a:effectLst/>
              </a:rPr>
              <a:t>Suzana</a:t>
            </a:r>
            <a:r>
              <a:rPr lang="en-US" b="1" dirty="0" smtClean="0">
                <a:effectLst/>
              </a:rPr>
              <a:t> </a:t>
            </a:r>
            <a:r>
              <a:rPr lang="en-US" b="1" dirty="0" err="1">
                <a:effectLst/>
              </a:rPr>
              <a:t>Borba</a:t>
            </a:r>
            <a:r>
              <a:rPr lang="en-US" b="1" dirty="0">
                <a:effectLst/>
              </a:rPr>
              <a:t>		</a:t>
            </a:r>
            <a:r>
              <a:rPr lang="en-US" dirty="0">
                <a:effectLst/>
              </a:rPr>
              <a:t/>
            </a:r>
            <a:br>
              <a:rPr lang="en-US" dirty="0">
                <a:effectLst/>
              </a:rPr>
            </a:br>
            <a:r>
              <a:rPr lang="en-US" i="1" dirty="0">
                <a:effectLst/>
              </a:rPr>
              <a:t>Counselor</a:t>
            </a:r>
            <a:endParaRPr lang="en-US" dirty="0">
              <a:effectLst/>
            </a:endParaRPr>
          </a:p>
          <a:p>
            <a:pPr>
              <a:buFont typeface="Wingdings" panose="05000000000000000000" pitchFamily="2" charset="2"/>
              <a:buChar char="§"/>
            </a:pPr>
            <a:r>
              <a:rPr lang="en-US" b="1" dirty="0">
                <a:effectLst/>
              </a:rPr>
              <a:t>Dawn Fish</a:t>
            </a:r>
            <a:r>
              <a:rPr lang="en-US" dirty="0">
                <a:effectLst/>
              </a:rPr>
              <a:t/>
            </a:r>
            <a:br>
              <a:rPr lang="en-US" dirty="0">
                <a:effectLst/>
              </a:rPr>
            </a:br>
            <a:r>
              <a:rPr lang="en-US" i="1" dirty="0">
                <a:effectLst/>
              </a:rPr>
              <a:t>Counselor</a:t>
            </a:r>
            <a:r>
              <a:rPr lang="en-US" dirty="0">
                <a:effectLst/>
              </a:rPr>
              <a:t>	</a:t>
            </a:r>
          </a:p>
          <a:p>
            <a:pPr>
              <a:buFont typeface="Wingdings" panose="05000000000000000000" pitchFamily="2" charset="2"/>
              <a:buChar char="§"/>
            </a:pPr>
            <a:r>
              <a:rPr lang="en-US" b="1" dirty="0">
                <a:effectLst/>
              </a:rPr>
              <a:t>Maryann C. </a:t>
            </a:r>
            <a:r>
              <a:rPr lang="en-US" b="1" dirty="0" err="1" smtClean="0">
                <a:effectLst/>
              </a:rPr>
              <a:t>LaCascio</a:t>
            </a:r>
            <a:r>
              <a:rPr lang="en-US" dirty="0">
                <a:effectLst/>
              </a:rPr>
              <a:t/>
            </a:r>
            <a:br>
              <a:rPr lang="en-US" dirty="0">
                <a:effectLst/>
              </a:rPr>
            </a:br>
            <a:r>
              <a:rPr lang="en-US" i="1" dirty="0">
                <a:effectLst/>
              </a:rPr>
              <a:t>Counselor</a:t>
            </a:r>
            <a:r>
              <a:rPr lang="en-US" b="1" dirty="0">
                <a:effectLst/>
              </a:rPr>
              <a:t>	</a:t>
            </a:r>
            <a:r>
              <a:rPr lang="en-US" dirty="0">
                <a:effectLst/>
              </a:rPr>
              <a:t/>
            </a:r>
            <a:br>
              <a:rPr lang="en-US" dirty="0">
                <a:effectLst/>
              </a:rPr>
            </a:br>
            <a:r>
              <a:rPr lang="en-US" dirty="0">
                <a:effectLst/>
              </a:rPr>
              <a:t>	</a:t>
            </a:r>
          </a:p>
          <a:p>
            <a:endParaRPr lang="en-US" dirty="0"/>
          </a:p>
        </p:txBody>
      </p:sp>
    </p:spTree>
    <p:extLst>
      <p:ext uri="{BB962C8B-B14F-4D97-AF65-F5344CB8AC3E}">
        <p14:creationId xmlns:p14="http://schemas.microsoft.com/office/powerpoint/2010/main" val="15338585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533400"/>
            <a:ext cx="8382000" cy="6001643"/>
          </a:xfrm>
          <a:prstGeom prst="rect">
            <a:avLst/>
          </a:prstGeom>
          <a:noFill/>
        </p:spPr>
        <p:txBody>
          <a:bodyPr wrap="square" rtlCol="0">
            <a:spAutoFit/>
          </a:bodyPr>
          <a:lstStyle/>
          <a:p>
            <a:r>
              <a:rPr lang="en-US" sz="4000" b="1" cap="small" dirty="0">
                <a:solidFill>
                  <a:srgbClr val="FF0000"/>
                </a:solidFill>
              </a:rPr>
              <a:t>Graduation Requirements </a:t>
            </a:r>
          </a:p>
          <a:p>
            <a:r>
              <a:rPr lang="en-US" dirty="0"/>
              <a:t>To receive the Lincoln High School diploma and participate in graduation exercises, a student must fulfill all components of the requirements</a:t>
            </a:r>
            <a:r>
              <a:rPr lang="en-US" b="1" dirty="0"/>
              <a:t>: 22 credits of coursework (distributed as follows</a:t>
            </a:r>
            <a:r>
              <a:rPr lang="en-US" dirty="0"/>
              <a:t>), a portfolio that meets or exceeds standards, and an exhibition that meets or exceeds standards.</a:t>
            </a:r>
          </a:p>
          <a:p>
            <a:endParaRPr lang="en-US" dirty="0" smtClean="0"/>
          </a:p>
          <a:p>
            <a:r>
              <a:rPr lang="en-US" dirty="0" smtClean="0"/>
              <a:t>The </a:t>
            </a:r>
            <a:r>
              <a:rPr lang="en-US" dirty="0"/>
              <a:t>course credit requirements are:</a:t>
            </a:r>
          </a:p>
          <a:p>
            <a:pPr lvl="3"/>
            <a:r>
              <a:rPr lang="en-US" dirty="0"/>
              <a:t>English	</a:t>
            </a:r>
            <a:r>
              <a:rPr lang="en-US" dirty="0" smtClean="0"/>
              <a:t>		4</a:t>
            </a:r>
            <a:r>
              <a:rPr lang="en-US" dirty="0"/>
              <a:t>	* 	</a:t>
            </a:r>
            <a:br>
              <a:rPr lang="en-US" dirty="0"/>
            </a:br>
            <a:r>
              <a:rPr lang="en-US" dirty="0"/>
              <a:t>Mathematics	</a:t>
            </a:r>
            <a:r>
              <a:rPr lang="en-US" dirty="0" smtClean="0"/>
              <a:t>		4	**</a:t>
            </a:r>
            <a:r>
              <a:rPr lang="en-US" dirty="0"/>
              <a:t>		</a:t>
            </a:r>
            <a:br>
              <a:rPr lang="en-US" dirty="0"/>
            </a:br>
            <a:r>
              <a:rPr lang="en-US" dirty="0"/>
              <a:t>Physical Education/Health 	2	</a:t>
            </a:r>
            <a:br>
              <a:rPr lang="en-US" dirty="0"/>
            </a:br>
            <a:r>
              <a:rPr lang="en-US" dirty="0"/>
              <a:t>Science 	</a:t>
            </a:r>
            <a:r>
              <a:rPr lang="en-US" dirty="0" smtClean="0"/>
              <a:t>		3 </a:t>
            </a:r>
            <a:r>
              <a:rPr lang="en-US" dirty="0"/>
              <a:t>		</a:t>
            </a:r>
            <a:br>
              <a:rPr lang="en-US" dirty="0"/>
            </a:br>
            <a:r>
              <a:rPr lang="en-US" dirty="0"/>
              <a:t>Social Studies	</a:t>
            </a:r>
            <a:r>
              <a:rPr lang="en-US" dirty="0" smtClean="0"/>
              <a:t>	2 </a:t>
            </a:r>
            <a:r>
              <a:rPr lang="en-US" dirty="0"/>
              <a:t>	</a:t>
            </a:r>
            <a:br>
              <a:rPr lang="en-US" dirty="0"/>
            </a:br>
            <a:r>
              <a:rPr lang="en-US" dirty="0"/>
              <a:t>United States </a:t>
            </a:r>
            <a:r>
              <a:rPr lang="en-US" dirty="0" smtClean="0"/>
              <a:t>History	</a:t>
            </a:r>
            <a:r>
              <a:rPr lang="en-US" dirty="0"/>
              <a:t>	1 	</a:t>
            </a:r>
            <a:br>
              <a:rPr lang="en-US" dirty="0"/>
            </a:br>
            <a:r>
              <a:rPr lang="en-US" dirty="0"/>
              <a:t>Fine Arts Elective	</a:t>
            </a:r>
            <a:r>
              <a:rPr lang="en-US" dirty="0" smtClean="0"/>
              <a:t>	½</a:t>
            </a:r>
            <a:r>
              <a:rPr lang="en-US" dirty="0"/>
              <a:t>	</a:t>
            </a:r>
            <a:br>
              <a:rPr lang="en-US" dirty="0"/>
            </a:br>
            <a:r>
              <a:rPr lang="en-US" dirty="0"/>
              <a:t>Civic Responsibility </a:t>
            </a:r>
            <a:r>
              <a:rPr lang="en-US" dirty="0" smtClean="0"/>
              <a:t>	</a:t>
            </a:r>
            <a:r>
              <a:rPr lang="en-US" dirty="0"/>
              <a:t>	½	</a:t>
            </a:r>
            <a:br>
              <a:rPr lang="en-US" dirty="0"/>
            </a:br>
            <a:r>
              <a:rPr lang="en-US" dirty="0"/>
              <a:t>Electives	</a:t>
            </a:r>
            <a:r>
              <a:rPr lang="en-US" dirty="0" smtClean="0"/>
              <a:t>		5</a:t>
            </a:r>
          </a:p>
          <a:p>
            <a:pPr lvl="3"/>
            <a:r>
              <a:rPr lang="en-US" dirty="0"/>
              <a:t>	</a:t>
            </a:r>
          </a:p>
          <a:p>
            <a:r>
              <a:rPr lang="en-US" sz="1400" dirty="0"/>
              <a:t>· </a:t>
            </a:r>
            <a:r>
              <a:rPr lang="en-US" sz="1400" i="1" dirty="0"/>
              <a:t>The 2-credit English 9 course counts as one English credit. The second credit is counted as an elective.</a:t>
            </a:r>
            <a:endParaRPr lang="en-US" sz="1400" dirty="0"/>
          </a:p>
          <a:p>
            <a:r>
              <a:rPr lang="en-US" sz="1400" dirty="0"/>
              <a:t>· </a:t>
            </a:r>
            <a:r>
              <a:rPr lang="en-US" sz="1400" i="1" dirty="0"/>
              <a:t>The 2 credit Math course counts as one </a:t>
            </a:r>
            <a:r>
              <a:rPr lang="en-US" sz="1400" i="1" dirty="0" smtClean="0"/>
              <a:t>Math </a:t>
            </a:r>
            <a:r>
              <a:rPr lang="en-US" sz="1400" i="1" dirty="0"/>
              <a:t>credit. The second credit is counted as an elective.</a:t>
            </a:r>
            <a:endParaRPr lang="en-US" sz="1400" dirty="0"/>
          </a:p>
          <a:p>
            <a:r>
              <a:rPr lang="en-US" sz="1400" i="1" dirty="0"/>
              <a:t>** The fourth credit of mathematics may be a math-related course from the following:: College Accounting, Physics, AP Physics, or AP Chemistry</a:t>
            </a:r>
            <a:r>
              <a:rPr lang="en-US" sz="1400" i="1" dirty="0" smtClean="0"/>
              <a:t>.</a:t>
            </a:r>
            <a:endParaRPr lang="en-US" dirty="0"/>
          </a:p>
        </p:txBody>
      </p:sp>
    </p:spTree>
    <p:extLst>
      <p:ext uri="{BB962C8B-B14F-4D97-AF65-F5344CB8AC3E}">
        <p14:creationId xmlns:p14="http://schemas.microsoft.com/office/powerpoint/2010/main" val="352082310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382000" cy="3293209"/>
          </a:xfrm>
          <a:prstGeom prst="rect">
            <a:avLst/>
          </a:prstGeom>
          <a:noFill/>
        </p:spPr>
        <p:txBody>
          <a:bodyPr wrap="square" rtlCol="0">
            <a:spAutoFit/>
          </a:bodyPr>
          <a:lstStyle/>
          <a:p>
            <a:r>
              <a:rPr lang="en-US" sz="3200" dirty="0" smtClean="0"/>
              <a:t>1. </a:t>
            </a:r>
            <a:r>
              <a:rPr lang="en-US" sz="3200" b="1" dirty="0" smtClean="0">
                <a:solidFill>
                  <a:srgbClr val="FF0000"/>
                </a:solidFill>
              </a:rPr>
              <a:t>Course work </a:t>
            </a:r>
            <a:r>
              <a:rPr lang="en-US" sz="3200" dirty="0" smtClean="0"/>
              <a:t>— The 22 credits listed above that provide the opportunities for students to acquire knowledge and skills to learn and be assessed against commonly held expectations so that they can successfully complete the items below.</a:t>
            </a:r>
          </a:p>
          <a:p>
            <a:endParaRPr lang="en-US" sz="1600" dirty="0" smtClean="0"/>
          </a:p>
        </p:txBody>
      </p:sp>
    </p:spTree>
    <p:extLst>
      <p:ext uri="{BB962C8B-B14F-4D97-AF65-F5344CB8AC3E}">
        <p14:creationId xmlns:p14="http://schemas.microsoft.com/office/powerpoint/2010/main" val="78972239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8077200" cy="5524589"/>
          </a:xfrm>
          <a:prstGeom prst="rect">
            <a:avLst/>
          </a:prstGeom>
          <a:noFill/>
        </p:spPr>
        <p:txBody>
          <a:bodyPr wrap="square" rtlCol="0">
            <a:spAutoFit/>
          </a:bodyPr>
          <a:lstStyle/>
          <a:p>
            <a:r>
              <a:rPr lang="en-US" sz="2400" dirty="0" smtClean="0"/>
              <a:t>2. </a:t>
            </a:r>
            <a:r>
              <a:rPr lang="en-US" sz="2400" b="1" dirty="0" smtClean="0">
                <a:solidFill>
                  <a:srgbClr val="FF0000"/>
                </a:solidFill>
              </a:rPr>
              <a:t>Graduation Exhibition </a:t>
            </a:r>
            <a:r>
              <a:rPr lang="en-US" sz="2400" dirty="0" smtClean="0"/>
              <a:t>—</a:t>
            </a:r>
            <a:r>
              <a:rPr lang="en-US" sz="2350" dirty="0" smtClean="0"/>
              <a:t>An approved extended project that meets or exceeds standards and that requires a student to simultaneously demonstrate mastery of knowledge and skill in a particular area. The exhibition draws on a personal academic focus of the student, explores a topic through in-depth research, represents the acquisition and use of knowledge in new ways, is completed individually, demonstrates one or more of the school’s Proficiency Based Graduation Requirements, is presented to an external audience, has opportunities for revision, documents the process, and offers opportunities for reflection. In order to graduate and receive the LHS diploma, a student must successfully complete the Graduation Exhibition.  More detailed information is provided in the LHS Guide to the Exhibition.</a:t>
            </a:r>
          </a:p>
        </p:txBody>
      </p:sp>
    </p:spTree>
    <p:extLst>
      <p:ext uri="{BB962C8B-B14F-4D97-AF65-F5344CB8AC3E}">
        <p14:creationId xmlns:p14="http://schemas.microsoft.com/office/powerpoint/2010/main" val="24336328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7010400" cy="6278642"/>
          </a:xfrm>
          <a:prstGeom prst="rect">
            <a:avLst/>
          </a:prstGeom>
          <a:noFill/>
        </p:spPr>
        <p:txBody>
          <a:bodyPr wrap="square" rtlCol="0">
            <a:spAutoFit/>
          </a:bodyPr>
          <a:lstStyle/>
          <a:p>
            <a:r>
              <a:rPr lang="en-US" sz="2400" dirty="0" smtClean="0"/>
              <a:t>3.</a:t>
            </a:r>
            <a:r>
              <a:rPr lang="en-US" sz="2400" dirty="0" smtClean="0">
                <a:solidFill>
                  <a:srgbClr val="FF0000"/>
                </a:solidFill>
              </a:rPr>
              <a:t> </a:t>
            </a:r>
            <a:r>
              <a:rPr lang="en-US" sz="2400" b="1" dirty="0" smtClean="0">
                <a:solidFill>
                  <a:srgbClr val="FF0000"/>
                </a:solidFill>
              </a:rPr>
              <a:t>Graduation Portfolio</a:t>
            </a:r>
            <a:r>
              <a:rPr lang="en-US" sz="2400" dirty="0" smtClean="0"/>
              <a:t>— </a:t>
            </a:r>
            <a:r>
              <a:rPr lang="en-US" sz="2350" dirty="0" smtClean="0"/>
              <a:t>An approved collection of student work that provides convincing evidence that a student has acquired the knowledge and skills expected of any graduate from Lincoln High School. It is composed of a specific sub-set of accumulated student work (significant papers, research projects, lab reports, Common Tasks, etc.) that clearly shows evidence of his or her mastery of the school’s Expectations for Student Learning and the Proficiency-Based Graduation Requirements. In order to graduate and receive the LHS diploma, a student must successfully complete the Graduation Portfolio. More detailed information is provided in the LHS Guide to the Portfolio.</a:t>
            </a:r>
          </a:p>
          <a:p>
            <a:endParaRPr lang="en-US" dirty="0"/>
          </a:p>
        </p:txBody>
      </p:sp>
    </p:spTree>
    <p:extLst>
      <p:ext uri="{BB962C8B-B14F-4D97-AF65-F5344CB8AC3E}">
        <p14:creationId xmlns:p14="http://schemas.microsoft.com/office/powerpoint/2010/main" val="230947349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Placement</a:t>
            </a:r>
            <a:endParaRPr lang="en-US" dirty="0"/>
          </a:p>
        </p:txBody>
      </p:sp>
      <p:sp>
        <p:nvSpPr>
          <p:cNvPr id="3" name="Content Placeholder 2"/>
          <p:cNvSpPr>
            <a:spLocks noGrp="1"/>
          </p:cNvSpPr>
          <p:nvPr>
            <p:ph idx="1"/>
          </p:nvPr>
        </p:nvSpPr>
        <p:spPr>
          <a:xfrm rot="-900000">
            <a:off x="815214" y="772835"/>
            <a:ext cx="5343100" cy="4117219"/>
          </a:xfrm>
        </p:spPr>
        <p:txBody>
          <a:bodyPr>
            <a:normAutofit fontScale="32500" lnSpcReduction="20000"/>
          </a:bodyPr>
          <a:lstStyle/>
          <a:p>
            <a:pPr marL="0" indent="0">
              <a:buNone/>
            </a:pPr>
            <a:r>
              <a:rPr lang="en-US" sz="6000" dirty="0" smtClean="0">
                <a:solidFill>
                  <a:srgbClr val="FF0000"/>
                </a:solidFill>
                <a:effectLst/>
              </a:rPr>
              <a:t>Course </a:t>
            </a:r>
            <a:r>
              <a:rPr lang="en-US" sz="6000" dirty="0">
                <a:solidFill>
                  <a:srgbClr val="FF0000"/>
                </a:solidFill>
                <a:effectLst/>
              </a:rPr>
              <a:t>Selection Form - Grade 9</a:t>
            </a:r>
          </a:p>
          <a:p>
            <a:pPr marL="0" indent="0">
              <a:buNone/>
            </a:pPr>
            <a:r>
              <a:rPr lang="en-US" dirty="0">
                <a:solidFill>
                  <a:srgbClr val="FF0000"/>
                </a:solidFill>
                <a:effectLst/>
              </a:rPr>
              <a:t>  </a:t>
            </a:r>
          </a:p>
          <a:p>
            <a:pPr marL="0" indent="0">
              <a:buNone/>
            </a:pPr>
            <a:r>
              <a:rPr lang="en-US" sz="5500" b="1" dirty="0">
                <a:solidFill>
                  <a:srgbClr val="FF0000"/>
                </a:solidFill>
                <a:effectLst/>
              </a:rPr>
              <a:t>All ninth grade students are required to take the following courses:</a:t>
            </a:r>
            <a:endParaRPr lang="en-US" sz="5500" dirty="0">
              <a:solidFill>
                <a:srgbClr val="FF0000"/>
              </a:solidFill>
              <a:effectLst/>
            </a:endParaRPr>
          </a:p>
          <a:p>
            <a:pPr marL="0" indent="0">
              <a:buNone/>
            </a:pPr>
            <a:r>
              <a:rPr lang="en-US" sz="5500" dirty="0">
                <a:effectLst/>
              </a:rPr>
              <a:t> </a:t>
            </a:r>
          </a:p>
          <a:p>
            <a:pPr lvl="0">
              <a:buFont typeface="Wingdings" panose="05000000000000000000" pitchFamily="2" charset="2"/>
              <a:buChar char="§"/>
            </a:pPr>
            <a:r>
              <a:rPr lang="en-US" sz="5500" dirty="0">
                <a:effectLst/>
              </a:rPr>
              <a:t>English (1 Credit)</a:t>
            </a:r>
          </a:p>
          <a:p>
            <a:pPr lvl="0">
              <a:buFont typeface="Wingdings" panose="05000000000000000000" pitchFamily="2" charset="2"/>
              <a:buChar char="§"/>
            </a:pPr>
            <a:r>
              <a:rPr lang="en-US" sz="5500" dirty="0" smtClean="0">
                <a:effectLst/>
              </a:rPr>
              <a:t>History </a:t>
            </a:r>
            <a:r>
              <a:rPr lang="en-US" sz="5500" dirty="0">
                <a:effectLst/>
              </a:rPr>
              <a:t>(1 Credit)</a:t>
            </a:r>
          </a:p>
          <a:p>
            <a:pPr lvl="0">
              <a:buFont typeface="Wingdings" panose="05000000000000000000" pitchFamily="2" charset="2"/>
              <a:buChar char="§"/>
            </a:pPr>
            <a:r>
              <a:rPr lang="en-US" sz="5500" dirty="0">
                <a:effectLst/>
              </a:rPr>
              <a:t>Mathematics (1 Credit)</a:t>
            </a:r>
          </a:p>
          <a:p>
            <a:pPr lvl="0">
              <a:buFont typeface="Wingdings" panose="05000000000000000000" pitchFamily="2" charset="2"/>
              <a:buChar char="§"/>
            </a:pPr>
            <a:r>
              <a:rPr lang="en-US" sz="5500" dirty="0" smtClean="0">
                <a:effectLst/>
              </a:rPr>
              <a:t>Science </a:t>
            </a:r>
            <a:r>
              <a:rPr lang="en-US" sz="5500" dirty="0">
                <a:effectLst/>
              </a:rPr>
              <a:t>(1 Credit)</a:t>
            </a:r>
          </a:p>
          <a:p>
            <a:pPr lvl="0">
              <a:buFont typeface="Wingdings" panose="05000000000000000000" pitchFamily="2" charset="2"/>
              <a:buChar char="§"/>
            </a:pPr>
            <a:r>
              <a:rPr lang="en-US" sz="5500" dirty="0">
                <a:effectLst/>
              </a:rPr>
              <a:t>Physical Education &amp; Health (1/2 credit)</a:t>
            </a:r>
          </a:p>
          <a:p>
            <a:pPr>
              <a:buFont typeface="Wingdings" panose="05000000000000000000" pitchFamily="2" charset="2"/>
              <a:buChar char="§"/>
            </a:pPr>
            <a:r>
              <a:rPr lang="en-US" sz="5500" dirty="0">
                <a:effectLst/>
              </a:rPr>
              <a:t>The remaining 2 ½ credits will be selected from the full credit and half credit courses.</a:t>
            </a:r>
          </a:p>
          <a:p>
            <a:pPr>
              <a:buFont typeface="Wingdings" panose="05000000000000000000" pitchFamily="2" charset="2"/>
              <a:buChar char="§"/>
            </a:pPr>
            <a:endParaRPr lang="en-US" dirty="0"/>
          </a:p>
        </p:txBody>
      </p:sp>
      <p:sp>
        <p:nvSpPr>
          <p:cNvPr id="4" name="Text Placeholder 3"/>
          <p:cNvSpPr>
            <a:spLocks noGrp="1"/>
          </p:cNvSpPr>
          <p:nvPr>
            <p:ph type="body" sz="half" idx="2"/>
          </p:nvPr>
        </p:nvSpPr>
        <p:spPr/>
        <p:txBody>
          <a:bodyPr>
            <a:normAutofit lnSpcReduction="10000"/>
          </a:bodyPr>
          <a:lstStyle/>
          <a:p>
            <a:r>
              <a:rPr lang="en-US" dirty="0" smtClean="0"/>
              <a:t>The Course Selection Form</a:t>
            </a:r>
          </a:p>
          <a:p>
            <a:r>
              <a:rPr lang="en-US" dirty="0" smtClean="0"/>
              <a:t>AKA (Pink </a:t>
            </a:r>
            <a:r>
              <a:rPr lang="en-US" b="1" dirty="0" smtClean="0"/>
              <a:t>Sheet) needs to be returned by February 28, 2016.  </a:t>
            </a:r>
            <a:endParaRPr lang="en-US" dirty="0"/>
          </a:p>
        </p:txBody>
      </p:sp>
    </p:spTree>
    <p:extLst>
      <p:ext uri="{BB962C8B-B14F-4D97-AF65-F5344CB8AC3E}">
        <p14:creationId xmlns:p14="http://schemas.microsoft.com/office/powerpoint/2010/main" val="23937126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609600"/>
            <a:ext cx="3810000" cy="6032421"/>
          </a:xfrm>
          <a:prstGeom prst="rect">
            <a:avLst/>
          </a:prstGeom>
          <a:noFill/>
        </p:spPr>
        <p:txBody>
          <a:bodyPr wrap="square" rtlCol="0">
            <a:spAutoFit/>
          </a:bodyPr>
          <a:lstStyle/>
          <a:p>
            <a:r>
              <a:rPr lang="en-US" b="1" u="sng" dirty="0">
                <a:solidFill>
                  <a:srgbClr val="FF0000"/>
                </a:solidFill>
              </a:rPr>
              <a:t>FULL CREDIT ELECTIVES:</a:t>
            </a:r>
            <a:endParaRPr lang="en-US" u="sng" dirty="0" smtClean="0">
              <a:solidFill>
                <a:srgbClr val="FF0000"/>
              </a:solidFill>
              <a:effectLst/>
            </a:endParaRPr>
          </a:p>
          <a:p>
            <a:r>
              <a:rPr lang="en-US" sz="1600" dirty="0" smtClean="0"/>
              <a:t>Personal </a:t>
            </a:r>
            <a:r>
              <a:rPr lang="en-US" sz="1600" dirty="0"/>
              <a:t>Finance</a:t>
            </a:r>
            <a:endParaRPr lang="en-US" sz="1600" dirty="0" smtClean="0">
              <a:effectLst/>
            </a:endParaRPr>
          </a:p>
          <a:p>
            <a:r>
              <a:rPr lang="en-US" sz="1600" dirty="0"/>
              <a:t>Introduction to Business</a:t>
            </a:r>
            <a:endParaRPr lang="en-US" sz="1600" dirty="0" smtClean="0">
              <a:effectLst/>
            </a:endParaRPr>
          </a:p>
          <a:p>
            <a:r>
              <a:rPr lang="en-US" sz="1600" dirty="0"/>
              <a:t>Entrepreneurship</a:t>
            </a:r>
            <a:endParaRPr lang="en-US" sz="1600" dirty="0" smtClean="0">
              <a:effectLst/>
            </a:endParaRPr>
          </a:p>
          <a:p>
            <a:r>
              <a:rPr lang="en-US" sz="1600" dirty="0"/>
              <a:t>College Business</a:t>
            </a:r>
            <a:endParaRPr lang="en-US" sz="1600" dirty="0" smtClean="0">
              <a:effectLst/>
            </a:endParaRPr>
          </a:p>
          <a:p>
            <a:r>
              <a:rPr lang="en-US" sz="1600" dirty="0"/>
              <a:t>College Accounting</a:t>
            </a:r>
            <a:endParaRPr lang="en-US" sz="1600" dirty="0" smtClean="0">
              <a:effectLst/>
            </a:endParaRPr>
          </a:p>
          <a:p>
            <a:r>
              <a:rPr lang="en-US" sz="1600" dirty="0"/>
              <a:t>Criminal Justice</a:t>
            </a:r>
            <a:endParaRPr lang="en-US" sz="1600" dirty="0" smtClean="0">
              <a:effectLst/>
            </a:endParaRPr>
          </a:p>
          <a:p>
            <a:r>
              <a:rPr lang="en-US" sz="1600" dirty="0"/>
              <a:t>Marketing</a:t>
            </a:r>
            <a:endParaRPr lang="en-US" sz="1600" dirty="0" smtClean="0">
              <a:effectLst/>
            </a:endParaRPr>
          </a:p>
          <a:p>
            <a:r>
              <a:rPr lang="en-US" sz="1600" dirty="0"/>
              <a:t>Introduction to Journalism</a:t>
            </a:r>
            <a:endParaRPr lang="en-US" sz="1600" dirty="0" smtClean="0">
              <a:effectLst/>
            </a:endParaRPr>
          </a:p>
          <a:p>
            <a:r>
              <a:rPr lang="en-US" sz="1600" dirty="0"/>
              <a:t>Art 1</a:t>
            </a:r>
            <a:endParaRPr lang="en-US" sz="1600" dirty="0" smtClean="0">
              <a:effectLst/>
            </a:endParaRPr>
          </a:p>
          <a:p>
            <a:r>
              <a:rPr lang="en-US" sz="1600" dirty="0"/>
              <a:t>Band</a:t>
            </a:r>
            <a:endParaRPr lang="en-US" sz="1600" dirty="0" smtClean="0">
              <a:effectLst/>
            </a:endParaRPr>
          </a:p>
          <a:p>
            <a:r>
              <a:rPr lang="en-US" sz="1600" dirty="0"/>
              <a:t>Chorus</a:t>
            </a:r>
            <a:endParaRPr lang="en-US" sz="1600" dirty="0" smtClean="0">
              <a:effectLst/>
            </a:endParaRPr>
          </a:p>
          <a:p>
            <a:r>
              <a:rPr lang="en-US" sz="1600" dirty="0"/>
              <a:t>Automotive Technology I</a:t>
            </a:r>
            <a:endParaRPr lang="en-US" sz="1600" dirty="0" smtClean="0">
              <a:effectLst/>
            </a:endParaRPr>
          </a:p>
          <a:p>
            <a:r>
              <a:rPr lang="en-US" sz="1600" dirty="0"/>
              <a:t>Design Technology/Computer Aided Drafting &amp; Design I</a:t>
            </a:r>
            <a:endParaRPr lang="en-US" sz="1600" dirty="0" smtClean="0">
              <a:effectLst/>
            </a:endParaRPr>
          </a:p>
          <a:p>
            <a:r>
              <a:rPr lang="en-US" sz="1600" dirty="0"/>
              <a:t>Home Improvement I</a:t>
            </a:r>
            <a:endParaRPr lang="en-US" sz="1600" dirty="0" smtClean="0">
              <a:effectLst/>
            </a:endParaRPr>
          </a:p>
          <a:p>
            <a:r>
              <a:rPr lang="en-US" sz="1600" dirty="0"/>
              <a:t>Structure Design</a:t>
            </a:r>
            <a:endParaRPr lang="en-US" sz="1600" dirty="0" smtClean="0">
              <a:effectLst/>
            </a:endParaRPr>
          </a:p>
          <a:p>
            <a:r>
              <a:rPr lang="en-US" sz="1600" dirty="0"/>
              <a:t>Building Technologies</a:t>
            </a:r>
            <a:endParaRPr lang="en-US" sz="1600" dirty="0" smtClean="0">
              <a:effectLst/>
            </a:endParaRPr>
          </a:p>
          <a:p>
            <a:r>
              <a:rPr lang="en-US" sz="1600" dirty="0"/>
              <a:t>Computer Animation I</a:t>
            </a:r>
            <a:endParaRPr lang="en-US" sz="1600" dirty="0" smtClean="0">
              <a:effectLst/>
            </a:endParaRPr>
          </a:p>
          <a:p>
            <a:r>
              <a:rPr lang="en-US" sz="1600" dirty="0"/>
              <a:t>French I</a:t>
            </a:r>
            <a:endParaRPr lang="en-US" sz="1600" dirty="0" smtClean="0">
              <a:effectLst/>
            </a:endParaRPr>
          </a:p>
          <a:p>
            <a:r>
              <a:rPr lang="en-US" sz="1600" dirty="0"/>
              <a:t>Spanish I</a:t>
            </a:r>
            <a:endParaRPr lang="en-US" sz="1600" dirty="0" smtClean="0">
              <a:effectLst/>
            </a:endParaRPr>
          </a:p>
          <a:p>
            <a:r>
              <a:rPr lang="en-US" sz="1600" dirty="0"/>
              <a:t>Mandarin Chinese I</a:t>
            </a:r>
            <a:endParaRPr lang="en-US" sz="1600" dirty="0" smtClean="0">
              <a:effectLst/>
            </a:endParaRPr>
          </a:p>
          <a:p>
            <a:r>
              <a:rPr lang="en-US" sz="1600" dirty="0"/>
              <a:t>Honors Spanish II</a:t>
            </a:r>
            <a:endParaRPr lang="en-US" sz="1600" dirty="0" smtClean="0">
              <a:effectLst/>
            </a:endParaRPr>
          </a:p>
          <a:p>
            <a:r>
              <a:rPr lang="en-US" sz="1600" dirty="0"/>
              <a:t>CP Spanish </a:t>
            </a:r>
            <a:r>
              <a:rPr lang="en-US" sz="1600" dirty="0" smtClean="0"/>
              <a:t>II</a:t>
            </a:r>
            <a:endParaRPr lang="en-US" sz="1600" dirty="0" smtClean="0">
              <a:effectLst/>
            </a:endParaRPr>
          </a:p>
        </p:txBody>
      </p:sp>
      <p:sp>
        <p:nvSpPr>
          <p:cNvPr id="6" name="TextBox 5"/>
          <p:cNvSpPr txBox="1"/>
          <p:nvPr/>
        </p:nvSpPr>
        <p:spPr>
          <a:xfrm>
            <a:off x="5029200" y="609600"/>
            <a:ext cx="3810000" cy="6124754"/>
          </a:xfrm>
          <a:prstGeom prst="rect">
            <a:avLst/>
          </a:prstGeom>
          <a:noFill/>
        </p:spPr>
        <p:txBody>
          <a:bodyPr wrap="square" rtlCol="0">
            <a:spAutoFit/>
          </a:bodyPr>
          <a:lstStyle/>
          <a:p>
            <a:r>
              <a:rPr lang="en-US" b="1" dirty="0">
                <a:solidFill>
                  <a:srgbClr val="FF0000"/>
                </a:solidFill>
              </a:rPr>
              <a:t>HALF CREDIT ELECTIVES:</a:t>
            </a:r>
            <a:endParaRPr lang="en-US" dirty="0" smtClean="0">
              <a:solidFill>
                <a:srgbClr val="FF0000"/>
              </a:solidFill>
              <a:effectLst/>
            </a:endParaRPr>
          </a:p>
          <a:p>
            <a:r>
              <a:rPr lang="en-US" sz="1100" dirty="0" smtClean="0"/>
              <a:t>Astronomy</a:t>
            </a:r>
            <a:endParaRPr lang="en-US" sz="1100" dirty="0" smtClean="0">
              <a:effectLst/>
            </a:endParaRPr>
          </a:p>
          <a:p>
            <a:r>
              <a:rPr lang="en-US" sz="1100" dirty="0"/>
              <a:t>Computer Toolbox</a:t>
            </a:r>
            <a:endParaRPr lang="en-US" sz="1100" dirty="0" smtClean="0">
              <a:effectLst/>
            </a:endParaRPr>
          </a:p>
          <a:p>
            <a:r>
              <a:rPr lang="en-US" sz="1100" dirty="0"/>
              <a:t>Microsoft Office Specialist</a:t>
            </a:r>
            <a:endParaRPr lang="en-US" sz="1100" dirty="0" smtClean="0">
              <a:effectLst/>
            </a:endParaRPr>
          </a:p>
          <a:p>
            <a:r>
              <a:rPr lang="en-US" sz="1100" dirty="0"/>
              <a:t>Public Speaking</a:t>
            </a:r>
            <a:endParaRPr lang="en-US" sz="1100" dirty="0" smtClean="0">
              <a:effectLst/>
            </a:endParaRPr>
          </a:p>
          <a:p>
            <a:r>
              <a:rPr lang="en-US" sz="1100" dirty="0"/>
              <a:t>Cars, Homes, and Loans</a:t>
            </a:r>
            <a:endParaRPr lang="en-US" sz="1100" dirty="0" smtClean="0">
              <a:effectLst/>
            </a:endParaRPr>
          </a:p>
          <a:p>
            <a:r>
              <a:rPr lang="en-US" sz="1100" dirty="0"/>
              <a:t>Sports Marketing</a:t>
            </a:r>
            <a:endParaRPr lang="en-US" sz="1100" dirty="0" smtClean="0">
              <a:effectLst/>
            </a:endParaRPr>
          </a:p>
          <a:p>
            <a:r>
              <a:rPr lang="en-US" sz="1100" dirty="0"/>
              <a:t>Drama </a:t>
            </a:r>
            <a:r>
              <a:rPr lang="en-US" sz="1100" dirty="0" smtClean="0"/>
              <a:t>Workshop</a:t>
            </a:r>
          </a:p>
          <a:p>
            <a:r>
              <a:rPr lang="en-US" sz="1100" dirty="0"/>
              <a:t>East Meets West:  The Power of Perspective</a:t>
            </a:r>
          </a:p>
          <a:p>
            <a:r>
              <a:rPr lang="en-US" sz="1100" dirty="0" smtClean="0"/>
              <a:t>Multi-genre </a:t>
            </a:r>
            <a:r>
              <a:rPr lang="en-US" sz="1100" dirty="0"/>
              <a:t>Writing</a:t>
            </a:r>
            <a:endParaRPr lang="en-US" sz="1100" dirty="0" smtClean="0">
              <a:effectLst/>
            </a:endParaRPr>
          </a:p>
          <a:p>
            <a:r>
              <a:rPr lang="en-US" sz="1100" dirty="0"/>
              <a:t>Film Studies</a:t>
            </a:r>
            <a:endParaRPr lang="en-US" sz="1100" dirty="0" smtClean="0">
              <a:effectLst/>
            </a:endParaRPr>
          </a:p>
          <a:p>
            <a:r>
              <a:rPr lang="en-US" sz="1100" dirty="0"/>
              <a:t>Current Events</a:t>
            </a:r>
            <a:endParaRPr lang="en-US" sz="1100" dirty="0" smtClean="0">
              <a:effectLst/>
            </a:endParaRPr>
          </a:p>
          <a:p>
            <a:r>
              <a:rPr lang="en-US" sz="1100" dirty="0"/>
              <a:t>Economics</a:t>
            </a:r>
            <a:endParaRPr lang="en-US" sz="1100" dirty="0" smtClean="0">
              <a:effectLst/>
            </a:endParaRPr>
          </a:p>
          <a:p>
            <a:r>
              <a:rPr lang="en-US" sz="1100" dirty="0"/>
              <a:t>Global Issues</a:t>
            </a:r>
            <a:endParaRPr lang="en-US" sz="1100" dirty="0" smtClean="0">
              <a:effectLst/>
            </a:endParaRPr>
          </a:p>
          <a:p>
            <a:r>
              <a:rPr lang="en-US" sz="1100" dirty="0"/>
              <a:t>Warmongers and Peacemakers</a:t>
            </a:r>
            <a:endParaRPr lang="en-US" sz="1100" dirty="0" smtClean="0">
              <a:effectLst/>
            </a:endParaRPr>
          </a:p>
          <a:p>
            <a:r>
              <a:rPr lang="en-US" sz="1100" dirty="0"/>
              <a:t>Textile Arts</a:t>
            </a:r>
            <a:endParaRPr lang="en-US" sz="1100" dirty="0" smtClean="0">
              <a:effectLst/>
            </a:endParaRPr>
          </a:p>
          <a:p>
            <a:r>
              <a:rPr lang="en-US" sz="1100" dirty="0"/>
              <a:t>Good Food </a:t>
            </a:r>
            <a:endParaRPr lang="en-US" sz="1100" dirty="0" smtClean="0">
              <a:effectLst/>
            </a:endParaRPr>
          </a:p>
          <a:p>
            <a:r>
              <a:rPr lang="en-US" sz="1100" dirty="0"/>
              <a:t>Fashion Construction I</a:t>
            </a:r>
            <a:endParaRPr lang="en-US" sz="1100" dirty="0" smtClean="0">
              <a:effectLst/>
            </a:endParaRPr>
          </a:p>
          <a:p>
            <a:r>
              <a:rPr lang="en-US" sz="1100" dirty="0"/>
              <a:t>Personal Life Skills</a:t>
            </a:r>
            <a:endParaRPr lang="en-US" sz="1100" dirty="0" smtClean="0">
              <a:effectLst/>
            </a:endParaRPr>
          </a:p>
          <a:p>
            <a:r>
              <a:rPr lang="en-US" sz="1100" dirty="0"/>
              <a:t>Foundation in Art</a:t>
            </a:r>
            <a:endParaRPr lang="en-US" sz="1100" dirty="0" smtClean="0">
              <a:effectLst/>
            </a:endParaRPr>
          </a:p>
          <a:p>
            <a:r>
              <a:rPr lang="en-US" sz="1100" dirty="0"/>
              <a:t>Asian Art</a:t>
            </a:r>
            <a:endParaRPr lang="en-US" sz="1100" dirty="0" smtClean="0">
              <a:effectLst/>
            </a:endParaRPr>
          </a:p>
          <a:p>
            <a:r>
              <a:rPr lang="en-US" sz="1100" dirty="0"/>
              <a:t>Ceramics I</a:t>
            </a:r>
            <a:endParaRPr lang="en-US" sz="1100" dirty="0" smtClean="0">
              <a:effectLst/>
            </a:endParaRPr>
          </a:p>
          <a:p>
            <a:r>
              <a:rPr lang="en-US" sz="1100" dirty="0"/>
              <a:t>Visual Arts Exploration</a:t>
            </a:r>
            <a:endParaRPr lang="en-US" sz="1100" dirty="0" smtClean="0">
              <a:effectLst/>
            </a:endParaRPr>
          </a:p>
          <a:p>
            <a:r>
              <a:rPr lang="en-US" sz="1100" dirty="0"/>
              <a:t>Visual Journaling</a:t>
            </a:r>
            <a:endParaRPr lang="en-US" sz="1100" dirty="0" smtClean="0">
              <a:effectLst/>
            </a:endParaRPr>
          </a:p>
          <a:p>
            <a:r>
              <a:rPr lang="en-US" sz="1100" dirty="0"/>
              <a:t>Music Appreciation</a:t>
            </a:r>
            <a:endParaRPr lang="en-US" sz="1100" dirty="0" smtClean="0">
              <a:effectLst/>
            </a:endParaRPr>
          </a:p>
          <a:p>
            <a:r>
              <a:rPr lang="en-US" sz="1100" dirty="0"/>
              <a:t>Medical Careers &amp;Personal Wellness</a:t>
            </a:r>
            <a:endParaRPr lang="en-US" sz="1100" dirty="0" smtClean="0">
              <a:effectLst/>
            </a:endParaRPr>
          </a:p>
          <a:p>
            <a:r>
              <a:rPr lang="en-US" sz="1100" dirty="0"/>
              <a:t>CPR, AED, Community First Aid &amp; Safety</a:t>
            </a:r>
            <a:endParaRPr lang="en-US" sz="1100" dirty="0" smtClean="0">
              <a:effectLst/>
            </a:endParaRPr>
          </a:p>
          <a:p>
            <a:r>
              <a:rPr lang="en-US" sz="1100" dirty="0"/>
              <a:t>Technology Introduction</a:t>
            </a:r>
            <a:endParaRPr lang="en-US" sz="1100" dirty="0" smtClean="0">
              <a:effectLst/>
            </a:endParaRPr>
          </a:p>
          <a:p>
            <a:r>
              <a:rPr lang="en-US" sz="1100" dirty="0"/>
              <a:t>Robotics</a:t>
            </a:r>
            <a:endParaRPr lang="en-US" sz="1100" dirty="0" smtClean="0">
              <a:effectLst/>
            </a:endParaRPr>
          </a:p>
          <a:p>
            <a:r>
              <a:rPr lang="en-US" sz="1100" dirty="0"/>
              <a:t>Basic House Wiring</a:t>
            </a:r>
            <a:endParaRPr lang="en-US" sz="1100" dirty="0" smtClean="0">
              <a:effectLst/>
            </a:endParaRPr>
          </a:p>
          <a:p>
            <a:r>
              <a:rPr lang="en-US" sz="1100" dirty="0"/>
              <a:t>Small Engine Technology</a:t>
            </a:r>
            <a:endParaRPr lang="en-US" sz="1100" dirty="0" smtClean="0">
              <a:effectLst/>
            </a:endParaRPr>
          </a:p>
          <a:p>
            <a:r>
              <a:rPr lang="en-US" sz="1100" dirty="0"/>
              <a:t>Home Improvement ½ </a:t>
            </a:r>
            <a:endParaRPr lang="en-US" sz="1100" dirty="0" smtClean="0">
              <a:effectLst/>
            </a:endParaRPr>
          </a:p>
          <a:p>
            <a:r>
              <a:rPr lang="en-US" sz="1100" dirty="0"/>
              <a:t>Spanish for Business</a:t>
            </a:r>
            <a:endParaRPr lang="en-US" sz="1100" dirty="0" smtClean="0">
              <a:effectLst/>
            </a:endParaRPr>
          </a:p>
          <a:p>
            <a:r>
              <a:rPr lang="en-US" sz="1100" dirty="0"/>
              <a:t>Spanish for Healthcare</a:t>
            </a:r>
            <a:endParaRPr lang="en-US" sz="1100" dirty="0" smtClean="0">
              <a:effectLst/>
            </a:endParaRPr>
          </a:p>
          <a:p>
            <a:r>
              <a:rPr lang="en-US" sz="1100" dirty="0"/>
              <a:t>College/Career Planning for Undergrad</a:t>
            </a:r>
            <a:endParaRPr lang="en-US" sz="1100" dirty="0">
              <a:effectLst/>
            </a:endParaRPr>
          </a:p>
        </p:txBody>
      </p:sp>
    </p:spTree>
    <p:extLst>
      <p:ext uri="{BB962C8B-B14F-4D97-AF65-F5344CB8AC3E}">
        <p14:creationId xmlns:p14="http://schemas.microsoft.com/office/powerpoint/2010/main" val="3204717889"/>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47</TotalTime>
  <Words>284</Words>
  <Application>Microsoft Office PowerPoint</Application>
  <PresentationFormat>On-screen Show (4:3)</PresentationFormat>
  <Paragraphs>95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Kilter</vt:lpstr>
      <vt:lpstr>LINCOLN HIGH SCHOOL</vt:lpstr>
      <vt:lpstr>Course Selection</vt:lpstr>
      <vt:lpstr>The Guidance Department</vt:lpstr>
      <vt:lpstr>PowerPoint Presentation</vt:lpstr>
      <vt:lpstr>PowerPoint Presentation</vt:lpstr>
      <vt:lpstr>PowerPoint Presentation</vt:lpstr>
      <vt:lpstr>PowerPoint Presentation</vt:lpstr>
      <vt:lpstr>Course Placement</vt:lpstr>
      <vt:lpstr>PowerPoint Presentation</vt:lpstr>
      <vt:lpstr>Questions????</vt:lpstr>
    </vt:vector>
  </TitlesOfParts>
  <Company>Lincoln School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HIGH SCHOOL</dc:title>
  <dc:creator>Anne-Mar VanNieuwenhuize</dc:creator>
  <cp:lastModifiedBy>Anne-Mar VanNieuwenhuize</cp:lastModifiedBy>
  <cp:revision>9</cp:revision>
  <dcterms:created xsi:type="dcterms:W3CDTF">2016-01-19T17:49:13Z</dcterms:created>
  <dcterms:modified xsi:type="dcterms:W3CDTF">2016-02-23T12:08:04Z</dcterms:modified>
</cp:coreProperties>
</file>